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76" r:id="rId6"/>
    <p:sldId id="260" r:id="rId7"/>
    <p:sldId id="261" r:id="rId8"/>
    <p:sldId id="277" r:id="rId9"/>
    <p:sldId id="262" r:id="rId10"/>
    <p:sldId id="263" r:id="rId11"/>
    <p:sldId id="264" r:id="rId12"/>
    <p:sldId id="265" r:id="rId13"/>
    <p:sldId id="266" r:id="rId14"/>
    <p:sldId id="267" r:id="rId15"/>
    <p:sldId id="278" r:id="rId16"/>
    <p:sldId id="268" r:id="rId17"/>
    <p:sldId id="269" r:id="rId18"/>
    <p:sldId id="270" r:id="rId19"/>
    <p:sldId id="271" r:id="rId20"/>
    <p:sldId id="272" r:id="rId21"/>
    <p:sldId id="273" r:id="rId22"/>
    <p:sldId id="295" r:id="rId23"/>
    <p:sldId id="296" r:id="rId24"/>
    <p:sldId id="274" r:id="rId25"/>
    <p:sldId id="275" r:id="rId26"/>
    <p:sldId id="292" r:id="rId27"/>
    <p:sldId id="293" r:id="rId28"/>
    <p:sldId id="279" r:id="rId29"/>
    <p:sldId id="280" r:id="rId30"/>
    <p:sldId id="281" r:id="rId31"/>
    <p:sldId id="282" r:id="rId32"/>
    <p:sldId id="283" r:id="rId33"/>
    <p:sldId id="284" r:id="rId34"/>
    <p:sldId id="288" r:id="rId35"/>
    <p:sldId id="294" r:id="rId36"/>
    <p:sldId id="285" r:id="rId37"/>
    <p:sldId id="289" r:id="rId38"/>
    <p:sldId id="290" r:id="rId39"/>
    <p:sldId id="291" r:id="rId40"/>
    <p:sldId id="286"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80" d="100"/>
          <a:sy n="80" d="100"/>
        </p:scale>
        <p:origin x="1116" y="-17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EA6ABE3-1162-43B4-B0A0-979142C5481D}" type="datetimeFigureOut">
              <a:rPr lang="en-US" smtClean="0"/>
              <a:pPr/>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A6ABE3-1162-43B4-B0A0-979142C5481D}" type="datetimeFigureOut">
              <a:rPr lang="en-US" smtClean="0"/>
              <a:pPr/>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A6ABE3-1162-43B4-B0A0-979142C5481D}" type="datetimeFigureOut">
              <a:rPr lang="en-US" smtClean="0"/>
              <a:pPr/>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EA6ABE3-1162-43B4-B0A0-979142C5481D}" type="datetimeFigureOut">
              <a:rPr lang="en-US" smtClean="0"/>
              <a:pPr/>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EA6ABE3-1162-43B4-B0A0-979142C5481D}" type="datetimeFigureOut">
              <a:rPr lang="en-US" smtClean="0"/>
              <a:pPr/>
              <a:t>7/10/2023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EA6ABE3-1162-43B4-B0A0-979142C5481D}" type="datetimeFigureOut">
              <a:rPr lang="en-US" smtClean="0"/>
              <a:pPr/>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EA6ABE3-1162-43B4-B0A0-979142C5481D}" type="datetimeFigureOut">
              <a:rPr lang="en-US" smtClean="0"/>
              <a:pPr/>
              <a:t>7/10/2023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EA6ABE3-1162-43B4-B0A0-979142C5481D}" type="datetimeFigureOut">
              <a:rPr lang="en-US" smtClean="0"/>
              <a:pPr/>
              <a:t>7/10/2023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A6ABE3-1162-43B4-B0A0-979142C5481D}" type="datetimeFigureOut">
              <a:rPr lang="en-US" smtClean="0"/>
              <a:pPr/>
              <a:t>7/10/2023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A6ABE3-1162-43B4-B0A0-979142C5481D}" type="datetimeFigureOut">
              <a:rPr lang="en-US" smtClean="0"/>
              <a:pPr/>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EA6ABE3-1162-43B4-B0A0-979142C5481D}" type="datetimeFigureOut">
              <a:rPr lang="en-US" smtClean="0"/>
              <a:pPr/>
              <a:t>7/10/2023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02F08-4463-48EB-A141-6ECA3F66C83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6ABE3-1162-43B4-B0A0-979142C5481D}" type="datetimeFigureOut">
              <a:rPr lang="en-US" smtClean="0"/>
              <a:pPr/>
              <a:t>7/10/2023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702F08-4463-48EB-A141-6ECA3F66C83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1417638"/>
          </a:xfrm>
        </p:spPr>
        <p:txBody>
          <a:bodyPr>
            <a:normAutofit fontScale="90000"/>
          </a:bodyPr>
          <a:lstStyle/>
          <a:p>
            <a:r>
              <a:rPr lang="en-US" b="1" dirty="0"/>
              <a:t>ELECTRONIC COMMERCE FUNDAMANTALS</a:t>
            </a:r>
            <a:endParaRPr lang="en-US" dirty="0"/>
          </a:p>
        </p:txBody>
      </p:sp>
      <p:sp>
        <p:nvSpPr>
          <p:cNvPr id="5" name="Content Placeholder 4"/>
          <p:cNvSpPr>
            <a:spLocks noGrp="1"/>
          </p:cNvSpPr>
          <p:nvPr>
            <p:ph idx="1"/>
          </p:nvPr>
        </p:nvSpPr>
        <p:spPr/>
        <p:txBody>
          <a:bodyPr/>
          <a:lstStyle/>
          <a:p>
            <a:pPr>
              <a:buNone/>
            </a:pPr>
            <a:endParaRPr lang="en-US" i="1" dirty="0"/>
          </a:p>
          <a:p>
            <a:pPr>
              <a:buNone/>
            </a:pPr>
            <a:r>
              <a:rPr lang="en-US" i="1" dirty="0"/>
              <a:t>	E-commerce is changing the shape of competition, the speed of action, and the stream­lining of interactions, products, and payments from customers to companies and from companies to suppliers. </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pPr>
              <a:buNone/>
            </a:pPr>
            <a:r>
              <a:rPr lang="en-US" sz="3600" b="1" dirty="0"/>
              <a:t>	Business-to-Consumer (B2C) e-Commerce</a:t>
            </a:r>
            <a:r>
              <a:rPr lang="en-US" sz="3600" dirty="0"/>
              <a:t>. </a:t>
            </a:r>
          </a:p>
          <a:p>
            <a:r>
              <a:rPr lang="en-US" dirty="0"/>
              <a:t>In this form of electronic commerce, businesses must develop attractive electronic marketplaces to sell products and services to consumers. </a:t>
            </a:r>
          </a:p>
          <a:p>
            <a:r>
              <a:rPr lang="en-US" dirty="0"/>
              <a:t>For example, many companies offer e-commerce websites that provide </a:t>
            </a:r>
          </a:p>
          <a:p>
            <a:pPr lvl="1"/>
            <a:r>
              <a:rPr lang="en-US" dirty="0"/>
              <a:t>virtual storefronts and multimedia catalogs, </a:t>
            </a:r>
          </a:p>
          <a:p>
            <a:pPr lvl="1"/>
            <a:r>
              <a:rPr lang="en-US" dirty="0"/>
              <a:t>interactive order processing, </a:t>
            </a:r>
          </a:p>
          <a:p>
            <a:pPr lvl="1"/>
            <a:r>
              <a:rPr lang="en-US" dirty="0"/>
              <a:t>secure electronic payment systems, and </a:t>
            </a:r>
          </a:p>
          <a:p>
            <a:pPr lvl="1"/>
            <a:r>
              <a:rPr lang="en-US" dirty="0"/>
              <a:t>online customer support.</a:t>
            </a:r>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fontScale="92500" lnSpcReduction="10000"/>
          </a:bodyPr>
          <a:lstStyle/>
          <a:p>
            <a:pPr>
              <a:buNone/>
            </a:pPr>
            <a:r>
              <a:rPr lang="en-US" sz="3600" b="1" dirty="0"/>
              <a:t>	Business-to-Business (B2B) e-Commerce.</a:t>
            </a:r>
            <a:r>
              <a:rPr lang="en-US" sz="3600" dirty="0"/>
              <a:t> </a:t>
            </a:r>
          </a:p>
          <a:p>
            <a:r>
              <a:rPr lang="en-US" dirty="0"/>
              <a:t>This category of electronic commerce involves both </a:t>
            </a:r>
          </a:p>
          <a:p>
            <a:pPr lvl="1"/>
            <a:r>
              <a:rPr lang="en-US" dirty="0"/>
              <a:t>electronic business marketplaces and</a:t>
            </a:r>
          </a:p>
          <a:p>
            <a:pPr lvl="1"/>
            <a:r>
              <a:rPr lang="en-US" dirty="0"/>
              <a:t>direct market links between businesses.</a:t>
            </a:r>
          </a:p>
          <a:p>
            <a:pPr lvl="1">
              <a:buNone/>
            </a:pPr>
            <a:r>
              <a:rPr lang="en-US" dirty="0"/>
              <a:t>	For example, many companies offer secure Internet or extranet e-commerce catalog websites for their business customers and suppliers. </a:t>
            </a:r>
          </a:p>
          <a:p>
            <a:pPr lvl="1"/>
            <a:r>
              <a:rPr lang="en-US" dirty="0"/>
              <a:t>Also very important are B2B e-commerce portals that provide </a:t>
            </a:r>
          </a:p>
          <a:p>
            <a:pPr lvl="2"/>
            <a:r>
              <a:rPr lang="en-US" dirty="0"/>
              <a:t>auction and </a:t>
            </a:r>
          </a:p>
          <a:p>
            <a:pPr lvl="2"/>
            <a:r>
              <a:rPr lang="en-US" dirty="0"/>
              <a:t>exchange marketplaces for businesses. </a:t>
            </a:r>
          </a:p>
          <a:p>
            <a:pPr lvl="1"/>
            <a:r>
              <a:rPr lang="en-US" dirty="0"/>
              <a:t>Others may rely on electronic data interchange (EDI) via the Internet or extranets for computer-to-computer exchange of e-commerce documents with their larger business customers and suppliers. </a:t>
            </a:r>
          </a:p>
          <a:p>
            <a:pPr>
              <a:buNone/>
            </a:pPr>
            <a:endParaRPr lang="en-US" dirty="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pPr>
              <a:buNone/>
            </a:pPr>
            <a:r>
              <a:rPr lang="en-US" sz="3600" b="1" dirty="0"/>
              <a:t>	Consumer-to-Consumer (C2C) e-Commerce.</a:t>
            </a:r>
          </a:p>
          <a:p>
            <a:r>
              <a:rPr lang="en-US" dirty="0"/>
              <a:t>The huge success of online auctions like eBay, where consumers (as well as businesses) can buy and sell with each other in an auction process at an auction website, makes this e-commerce model an important e-commerce business strategy. </a:t>
            </a:r>
          </a:p>
          <a:p>
            <a:r>
              <a:rPr lang="en-US" dirty="0"/>
              <a:t>Thus, participating in or sponsoring consumer or business auctions is an important e-commerce alternative for </a:t>
            </a:r>
          </a:p>
          <a:p>
            <a:pPr lvl="1"/>
            <a:r>
              <a:rPr lang="en-US" dirty="0"/>
              <a:t>B2C, </a:t>
            </a:r>
          </a:p>
          <a:p>
            <a:pPr lvl="1"/>
            <a:r>
              <a:rPr lang="en-US" dirty="0"/>
              <a:t>C2B (consumer-to-business), or </a:t>
            </a:r>
          </a:p>
          <a:p>
            <a:pPr lvl="1"/>
            <a:r>
              <a:rPr lang="en-US" i="1" dirty="0"/>
              <a:t>B2B e-commerce. </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r>
              <a:rPr lang="en-US" dirty="0"/>
              <a:t>Electronic personal advertising of products or services to buy or sell by consumers at electronic newspaper sites, consumer e-commerce portals, or personal websites is also an important form of C2C e-commerce.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lnSpcReduction="10000"/>
          </a:bodyPr>
          <a:lstStyle/>
          <a:p>
            <a:pPr>
              <a:buNone/>
            </a:pPr>
            <a:r>
              <a:rPr lang="en-US" sz="3900" b="1" dirty="0"/>
              <a:t>	Essential e-Commerce Processes</a:t>
            </a:r>
          </a:p>
          <a:p>
            <a:r>
              <a:rPr lang="en-US" dirty="0"/>
              <a:t>The essential </a:t>
            </a:r>
            <a:r>
              <a:rPr lang="en-US" b="1" dirty="0"/>
              <a:t>e-commerce processes</a:t>
            </a:r>
            <a:r>
              <a:rPr lang="en-US" dirty="0"/>
              <a:t> required for the successful operation and management of e-commerce activities are illustrated in the next figure. </a:t>
            </a:r>
          </a:p>
          <a:p>
            <a:r>
              <a:rPr lang="en-US" dirty="0"/>
              <a:t>This figure outlines the nine key components of an </a:t>
            </a:r>
            <a:r>
              <a:rPr lang="en-US" i="1" dirty="0"/>
              <a:t>e-commerce process architecture </a:t>
            </a:r>
            <a:r>
              <a:rPr lang="en-US" dirty="0"/>
              <a:t>that is the foundation of the e-commerce initiatives of many companies today. </a:t>
            </a:r>
          </a:p>
          <a:p>
            <a:r>
              <a:rPr lang="en-US" dirty="0"/>
              <a:t>We will concentrate on the role these processes play in e-commerce systems</a:t>
            </a:r>
          </a:p>
          <a:p>
            <a:pPr>
              <a:buNone/>
            </a:pPr>
            <a:r>
              <a:rPr lang="en-US" dirty="0"/>
              <a:t>	Let's take a brief look at each essential process category.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a:stretch>
            <a:fillRect/>
          </a:stretch>
        </p:blipFill>
        <p:spPr bwMode="auto">
          <a:xfrm>
            <a:off x="228600" y="1143000"/>
            <a:ext cx="8458200" cy="5562599"/>
          </a:xfrm>
          <a:prstGeom prst="rect">
            <a:avLst/>
          </a:prstGeom>
          <a:noFill/>
          <a:ln w="9525">
            <a:noFill/>
            <a:miter lim="800000"/>
            <a:headEnd/>
            <a:tailEnd/>
          </a:ln>
        </p:spPr>
      </p:pic>
      <p:sp>
        <p:nvSpPr>
          <p:cNvPr id="3" name="TextBox 2"/>
          <p:cNvSpPr txBox="1"/>
          <p:nvPr/>
        </p:nvSpPr>
        <p:spPr>
          <a:xfrm>
            <a:off x="381000" y="304800"/>
            <a:ext cx="5334000" cy="523220"/>
          </a:xfrm>
          <a:prstGeom prst="rect">
            <a:avLst/>
          </a:prstGeom>
          <a:noFill/>
        </p:spPr>
        <p:txBody>
          <a:bodyPr wrap="square" rtlCol="0">
            <a:spAutoFit/>
          </a:bodyPr>
          <a:lstStyle/>
          <a:p>
            <a:r>
              <a:rPr lang="en-US" sz="2800" dirty="0"/>
              <a:t>Essential e-Commerce  Processes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fontScale="85000" lnSpcReduction="20000"/>
          </a:bodyPr>
          <a:lstStyle/>
          <a:p>
            <a:pPr>
              <a:buNone/>
            </a:pPr>
            <a:r>
              <a:rPr lang="en-US" sz="4600" b="1" dirty="0"/>
              <a:t>	Access Control and Security</a:t>
            </a:r>
            <a:endParaRPr lang="en-US" sz="4600" dirty="0"/>
          </a:p>
          <a:p>
            <a:r>
              <a:rPr lang="en-US" dirty="0"/>
              <a:t>E-commerce processes must establish mutual trust and secure access between the parties in an e-commerce transaction by </a:t>
            </a:r>
          </a:p>
          <a:p>
            <a:pPr lvl="1"/>
            <a:r>
              <a:rPr lang="en-US" dirty="0"/>
              <a:t>authenticating users, </a:t>
            </a:r>
          </a:p>
          <a:p>
            <a:pPr lvl="1"/>
            <a:r>
              <a:rPr lang="en-US" dirty="0"/>
              <a:t>authorizing access, and </a:t>
            </a:r>
          </a:p>
          <a:p>
            <a:pPr lvl="1"/>
            <a:r>
              <a:rPr lang="en-US" dirty="0"/>
              <a:t>enforcing security features. </a:t>
            </a:r>
          </a:p>
          <a:p>
            <a:r>
              <a:rPr lang="en-US" dirty="0"/>
              <a:t>For example, these processes establish that a customer and e-commerce site are who they say they are through user names and passwords, encryption keys, or digital certificates and signatures. </a:t>
            </a:r>
          </a:p>
          <a:p>
            <a:r>
              <a:rPr lang="en-US" dirty="0"/>
              <a:t>The e-commerce site must then authorize access to only those parts of the site that an individual user needs to accomplish his or her particular transactions. </a:t>
            </a:r>
          </a:p>
          <a:p>
            <a:r>
              <a:rPr lang="en-US" dirty="0"/>
              <a:t>Thus, you usually will be given access to all resources of an e-commerce site except for other people's accounts, restricted company data, and webmaster administration areas. </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r>
              <a:rPr lang="en-US" dirty="0"/>
              <a:t>Companies engaged in B2B e-commerce may rely on </a:t>
            </a:r>
          </a:p>
          <a:p>
            <a:pPr lvl="1"/>
            <a:r>
              <a:rPr lang="en-US" dirty="0"/>
              <a:t>secure industry exchanges for procuring goods and services, or </a:t>
            </a:r>
          </a:p>
          <a:p>
            <a:pPr lvl="1"/>
            <a:r>
              <a:rPr lang="en-US" dirty="0"/>
              <a:t>Web trading portals that allow only registered customers access to trading information and applications.</a:t>
            </a:r>
          </a:p>
          <a:p>
            <a:r>
              <a:rPr lang="en-US" dirty="0"/>
              <a:t>Other security processes protect the resources of e-commerce sites from threats such as </a:t>
            </a:r>
          </a:p>
          <a:p>
            <a:pPr lvl="1"/>
            <a:r>
              <a:rPr lang="en-US" dirty="0"/>
              <a:t>hacker attacks, </a:t>
            </a:r>
          </a:p>
          <a:p>
            <a:pPr lvl="1"/>
            <a:r>
              <a:rPr lang="en-US" dirty="0"/>
              <a:t>theft of passwords or credit card numbers, and </a:t>
            </a:r>
          </a:p>
          <a:p>
            <a:pPr lvl="1"/>
            <a:r>
              <a:rPr lang="en-US" dirty="0"/>
              <a:t>system failures.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pPr>
              <a:buNone/>
            </a:pPr>
            <a:r>
              <a:rPr lang="en-US" sz="4200" b="1" dirty="0"/>
              <a:t>	Profiling and Personalizing</a:t>
            </a:r>
            <a:endParaRPr lang="en-US" sz="4200" dirty="0"/>
          </a:p>
          <a:p>
            <a:r>
              <a:rPr lang="en-US" dirty="0"/>
              <a:t>Once you have gained access to an e-commerce site, profiling processes can occur that gather data on you and your website behavior and choices, and build electronic profiles of your characteristics and preferences. </a:t>
            </a:r>
          </a:p>
          <a:p>
            <a:r>
              <a:rPr lang="en-US" dirty="0"/>
              <a:t>User profiles are developed using </a:t>
            </a:r>
            <a:r>
              <a:rPr lang="en-US" i="1" dirty="0"/>
              <a:t>profiling tools </a:t>
            </a:r>
            <a:r>
              <a:rPr lang="en-US" dirty="0"/>
              <a:t>such as </a:t>
            </a:r>
          </a:p>
          <a:p>
            <a:pPr lvl="1"/>
            <a:r>
              <a:rPr lang="en-US" dirty="0"/>
              <a:t>user registration, </a:t>
            </a:r>
          </a:p>
          <a:p>
            <a:pPr lvl="1"/>
            <a:r>
              <a:rPr lang="en-US" dirty="0"/>
              <a:t>cookie files, </a:t>
            </a:r>
          </a:p>
          <a:p>
            <a:pPr lvl="1"/>
            <a:r>
              <a:rPr lang="en-US" dirty="0"/>
              <a:t>website behavior tracking software, and </a:t>
            </a:r>
          </a:p>
          <a:p>
            <a:pPr lvl="1"/>
            <a:r>
              <a:rPr lang="en-US" dirty="0"/>
              <a:t>user feedback. </a:t>
            </a:r>
          </a:p>
          <a:p>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lnSpcReduction="10000"/>
          </a:bodyPr>
          <a:lstStyle/>
          <a:p>
            <a:r>
              <a:rPr lang="en-US" dirty="0"/>
              <a:t>These profiles are then used to </a:t>
            </a:r>
          </a:p>
          <a:p>
            <a:pPr lvl="1"/>
            <a:r>
              <a:rPr lang="en-US" dirty="0"/>
              <a:t>recognize you as an individual user </a:t>
            </a:r>
          </a:p>
          <a:p>
            <a:pPr>
              <a:buNone/>
            </a:pPr>
            <a:r>
              <a:rPr lang="en-US" dirty="0"/>
              <a:t>	and provide you with a </a:t>
            </a:r>
          </a:p>
          <a:p>
            <a:pPr lvl="1"/>
            <a:r>
              <a:rPr lang="en-US" dirty="0"/>
              <a:t>personalized view of the contents of the site, as well as </a:t>
            </a:r>
          </a:p>
          <a:p>
            <a:pPr lvl="1"/>
            <a:r>
              <a:rPr lang="en-US" dirty="0"/>
              <a:t>product recommendations and </a:t>
            </a:r>
          </a:p>
          <a:p>
            <a:pPr lvl="1"/>
            <a:r>
              <a:rPr lang="en-US" dirty="0"/>
              <a:t>personalized Web advertising as part of a one-to-one marketing strategy. </a:t>
            </a:r>
          </a:p>
          <a:p>
            <a:r>
              <a:rPr lang="en-US" dirty="0"/>
              <a:t>Profiling processes are also used </a:t>
            </a:r>
          </a:p>
          <a:p>
            <a:pPr lvl="1"/>
            <a:r>
              <a:rPr lang="en-US" dirty="0"/>
              <a:t>to help authenticate your identity for account management and payment purposes, and </a:t>
            </a:r>
          </a:p>
          <a:p>
            <a:pPr lvl="1"/>
            <a:r>
              <a:rPr lang="en-US" dirty="0"/>
              <a:t>to gather data for </a:t>
            </a:r>
          </a:p>
          <a:p>
            <a:pPr lvl="2"/>
            <a:r>
              <a:rPr lang="en-US" dirty="0"/>
              <a:t>customer relationship management, </a:t>
            </a:r>
          </a:p>
          <a:p>
            <a:pPr lvl="2"/>
            <a:r>
              <a:rPr lang="en-US" dirty="0"/>
              <a:t>marketing planning, and </a:t>
            </a:r>
          </a:p>
          <a:p>
            <a:pPr lvl="2"/>
            <a:r>
              <a:rPr lang="en-US" dirty="0"/>
              <a:t>website management.</a:t>
            </a:r>
          </a:p>
          <a:p>
            <a:pPr lvl="1"/>
            <a:r>
              <a:rPr lang="en-US" sz="1900" dirty="0"/>
              <a:t>Read article on Be Free and </a:t>
            </a:r>
            <a:r>
              <a:rPr lang="en-US" sz="1900" dirty="0" err="1"/>
              <a:t>Supergo</a:t>
            </a:r>
            <a:r>
              <a:rPr lang="en-US" sz="1900" dirty="0"/>
              <a:t> Bike Shops: Personalizing e-commerce</a:t>
            </a:r>
          </a:p>
          <a:p>
            <a:pPr lvl="2"/>
            <a:endParaRPr lang="en-US" sz="1900"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lnSpcReduction="10000"/>
          </a:bodyPr>
          <a:lstStyle/>
          <a:p>
            <a:pPr>
              <a:buNone/>
            </a:pPr>
            <a:r>
              <a:rPr lang="en-US" sz="4000" dirty="0"/>
              <a:t>	Introduction to e-Commerce</a:t>
            </a:r>
          </a:p>
          <a:p>
            <a:r>
              <a:rPr lang="en-US" dirty="0"/>
              <a:t>For most companies today, </a:t>
            </a:r>
            <a:r>
              <a:rPr lang="en-US"/>
              <a:t>electronic commerce encompasses </a:t>
            </a:r>
            <a:r>
              <a:rPr lang="en-US" dirty="0"/>
              <a:t>the entire online process of </a:t>
            </a:r>
          </a:p>
          <a:p>
            <a:pPr lvl="1"/>
            <a:r>
              <a:rPr lang="en-US" dirty="0"/>
              <a:t>developing, </a:t>
            </a:r>
          </a:p>
          <a:p>
            <a:pPr lvl="1"/>
            <a:r>
              <a:rPr lang="en-US" dirty="0"/>
              <a:t>marketing, </a:t>
            </a:r>
          </a:p>
          <a:p>
            <a:pPr lvl="1"/>
            <a:r>
              <a:rPr lang="en-US" dirty="0"/>
              <a:t>selling, </a:t>
            </a:r>
          </a:p>
          <a:p>
            <a:pPr lvl="1"/>
            <a:r>
              <a:rPr lang="en-US" dirty="0"/>
              <a:t>delivering, </a:t>
            </a:r>
          </a:p>
          <a:p>
            <a:pPr lvl="1"/>
            <a:r>
              <a:rPr lang="en-US" dirty="0"/>
              <a:t>servicing, and </a:t>
            </a:r>
          </a:p>
          <a:p>
            <a:pPr lvl="1"/>
            <a:r>
              <a:rPr lang="en-US" dirty="0"/>
              <a:t>paying for </a:t>
            </a:r>
          </a:p>
          <a:p>
            <a:pPr>
              <a:buNone/>
            </a:pPr>
            <a:r>
              <a:rPr lang="en-US" dirty="0"/>
              <a:t>	products and services transacted on internetworked, global marketplaces of customers, with the support of a worldwide network of business partners. </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629400"/>
          </a:xfrm>
        </p:spPr>
        <p:txBody>
          <a:bodyPr>
            <a:normAutofit fontScale="92500" lnSpcReduction="10000"/>
          </a:bodyPr>
          <a:lstStyle/>
          <a:p>
            <a:pPr>
              <a:buNone/>
            </a:pPr>
            <a:r>
              <a:rPr lang="en-US" sz="3900" b="1" dirty="0"/>
              <a:t>	Search Management</a:t>
            </a:r>
            <a:endParaRPr lang="en-US" sz="3900" dirty="0"/>
          </a:p>
          <a:p>
            <a:r>
              <a:rPr lang="en-US" dirty="0"/>
              <a:t>Efficient and effective search processes provide a top e-commerce website capability that helps customers find the specific product or service they want to evaluate or buy. </a:t>
            </a:r>
          </a:p>
          <a:p>
            <a:r>
              <a:rPr lang="en-US" dirty="0"/>
              <a:t>E-commerce software packages can include </a:t>
            </a:r>
          </a:p>
          <a:p>
            <a:pPr lvl="1"/>
            <a:r>
              <a:rPr lang="en-US" dirty="0"/>
              <a:t>a website search engine component, or </a:t>
            </a:r>
          </a:p>
          <a:p>
            <a:pPr lvl="1"/>
            <a:r>
              <a:rPr lang="en-US" dirty="0"/>
              <a:t>a company may acquire a customized e-commerce search engine from search technology companies like Google and Requisite Technology. </a:t>
            </a:r>
          </a:p>
          <a:p>
            <a:r>
              <a:rPr lang="en-US" dirty="0"/>
              <a:t>Search engines may use a combination of search techniques, including searches </a:t>
            </a:r>
          </a:p>
          <a:p>
            <a:pPr lvl="1"/>
            <a:r>
              <a:rPr lang="en-US" dirty="0"/>
              <a:t>based on content (a product description, for example), </a:t>
            </a:r>
          </a:p>
          <a:p>
            <a:pPr lvl="1"/>
            <a:r>
              <a:rPr lang="en-US" dirty="0"/>
              <a:t>or by parameters (above, below, or between a range of values for multiple properties of a product, for example). </a:t>
            </a:r>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buNone/>
            </a:pPr>
            <a:r>
              <a:rPr lang="en-US" sz="3600" b="1" dirty="0"/>
              <a:t>	Content and Catalog Management</a:t>
            </a:r>
            <a:endParaRPr lang="en-US" sz="3600" dirty="0"/>
          </a:p>
          <a:p>
            <a:r>
              <a:rPr lang="en-US" dirty="0"/>
              <a:t>Content management software helps e-commerce companies develop, generate, deliver, update, and archive text data and multimedia information at e-commerce websites. </a:t>
            </a:r>
          </a:p>
          <a:p>
            <a:r>
              <a:rPr lang="en-US" dirty="0"/>
              <a:t>E-commerce content frequently takes the form of multimedia catalogs of product information. So generating and managing catalog content is a major subset of content management.</a:t>
            </a:r>
          </a:p>
          <a:p>
            <a:r>
              <a:rPr lang="en-US" dirty="0"/>
              <a:t>Content and catalog management software work with the profiling tools we mentioned earlier to personalize the content of Web pages seen by individual users.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915400" cy="7086600"/>
          </a:xfrm>
        </p:spPr>
        <p:txBody>
          <a:bodyPr>
            <a:normAutofit/>
          </a:bodyPr>
          <a:lstStyle/>
          <a:p>
            <a:r>
              <a:rPr lang="en-US" sz="3600" dirty="0"/>
              <a:t>For example, Travelocity.com uses </a:t>
            </a:r>
            <a:r>
              <a:rPr lang="en-US" sz="3600" dirty="0" err="1"/>
              <a:t>OnDisplay</a:t>
            </a:r>
            <a:r>
              <a:rPr lang="en-US" sz="3600" dirty="0"/>
              <a:t> content manager software to push personalized promotional information about other travel opportunities to users while they are involved in an online travel-related transaction.</a:t>
            </a:r>
            <a:endParaRPr lang="en-GB" sz="3600" dirty="0"/>
          </a:p>
          <a:p>
            <a:r>
              <a:rPr lang="en-GB" dirty="0"/>
              <a:t>Finally, content and </a:t>
            </a:r>
            <a:r>
              <a:rPr lang="en-GB" dirty="0" err="1"/>
              <a:t>catalog</a:t>
            </a:r>
            <a:r>
              <a:rPr lang="en-GB" dirty="0"/>
              <a:t> management may be expanded to include product configuration processes that support Web-based customer self-service and the mass customization of a company's products. </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52400"/>
            <a:ext cx="8915400" cy="7086600"/>
          </a:xfrm>
        </p:spPr>
        <p:txBody>
          <a:bodyPr>
            <a:normAutofit/>
          </a:bodyPr>
          <a:lstStyle/>
          <a:p>
            <a:r>
              <a:rPr lang="en-US" dirty="0"/>
              <a:t>Configuration software helps online customers select the optimum feasible set of product features that can be included in a finished product.</a:t>
            </a:r>
          </a:p>
          <a:p>
            <a:r>
              <a:rPr lang="en-US" dirty="0"/>
              <a:t>For example, both Dell Computer and Cisco Systems use configuration software to sell build-to-order computers and network processors to their online customers. </a:t>
            </a:r>
            <a:endParaRPr lang="en-GB"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pPr>
              <a:buNone/>
            </a:pPr>
            <a:r>
              <a:rPr lang="en-US" sz="3600" b="1" dirty="0"/>
              <a:t>	Workflow Management</a:t>
            </a:r>
            <a:endParaRPr lang="en-US" sz="3600" dirty="0"/>
          </a:p>
          <a:p>
            <a:r>
              <a:rPr lang="en-US" dirty="0"/>
              <a:t>Many of the business processes in e-commerce applications can be managed and partially automated with the help of workflow management software. </a:t>
            </a:r>
          </a:p>
          <a:p>
            <a:r>
              <a:rPr lang="en-US" dirty="0"/>
              <a:t>Workflow management in both e-business and e-commerce depends on a </a:t>
            </a:r>
            <a:r>
              <a:rPr lang="en-US" i="1" dirty="0"/>
              <a:t>workflow software engine </a:t>
            </a:r>
            <a:r>
              <a:rPr lang="en-US" dirty="0"/>
              <a:t>containing software models of the business processes to be accomplished.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r>
              <a:rPr lang="en-US" dirty="0"/>
              <a:t>The workflow models express the predefined sets of business rules, roles of stakeholders, authorization requirements, routing alternatives, databases used, and sequence of tasks required for each e-commerce process.</a:t>
            </a:r>
          </a:p>
          <a:p>
            <a:r>
              <a:rPr lang="en-US" dirty="0"/>
              <a:t>Thus, workflow systems ensure that the proper transactions, decisions, and work activities are performed, and the correct data and documents are routed to the right employees, customers, suppliers, and other business stakeholders. </a:t>
            </a:r>
          </a:p>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839200" cy="6705600"/>
          </a:xfrm>
        </p:spPr>
        <p:txBody>
          <a:bodyPr/>
          <a:lstStyle/>
          <a:p>
            <a:r>
              <a:rPr lang="en-US" dirty="0"/>
              <a:t>For example, the figure below illustrates the e-commerce procurement processes of the MS Market system of Microsoft Corporation.</a:t>
            </a:r>
          </a:p>
          <a:p>
            <a:r>
              <a:rPr lang="en-US" dirty="0"/>
              <a:t> Microsoft employees use their global intranet and the catalog/content management and workflow management software engines built into MS Market to electronically purchase more than $3 billion annually of business supplies and materials from approved suppliers connected to the MS Market system by their corporate extranets.</a:t>
            </a:r>
          </a:p>
          <a:p>
            <a:r>
              <a:rPr lang="en-US" sz="2400" b="1" dirty="0"/>
              <a:t>Read Case on Microsoft corporation: e-Commerce Purchasing Processes</a:t>
            </a:r>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a:stretch>
            <a:fillRect/>
          </a:stretch>
        </p:blipFill>
        <p:spPr bwMode="auto">
          <a:xfrm>
            <a:off x="304800" y="1371600"/>
            <a:ext cx="8458200" cy="5257800"/>
          </a:xfrm>
          <a:prstGeom prst="rect">
            <a:avLst/>
          </a:prstGeom>
          <a:noFill/>
          <a:ln w="9525">
            <a:noFill/>
            <a:miter lim="800000"/>
            <a:headEnd/>
            <a:tailEnd/>
          </a:ln>
        </p:spPr>
      </p:pic>
      <p:sp>
        <p:nvSpPr>
          <p:cNvPr id="5" name="Rectangle 4"/>
          <p:cNvSpPr/>
          <p:nvPr/>
        </p:nvSpPr>
        <p:spPr>
          <a:xfrm>
            <a:off x="152400" y="152400"/>
            <a:ext cx="8839200" cy="646331"/>
          </a:xfrm>
          <a:prstGeom prst="rect">
            <a:avLst/>
          </a:prstGeom>
        </p:spPr>
        <p:txBody>
          <a:bodyPr wrap="square">
            <a:spAutoFit/>
          </a:bodyPr>
          <a:lstStyle/>
          <a:p>
            <a:r>
              <a:rPr lang="en-US" b="1" dirty="0"/>
              <a:t>The role of catalog/content management and workflow management in a </a:t>
            </a:r>
            <a:r>
              <a:rPr lang="en-US" b="1" dirty="0" err="1"/>
              <a:t>Web­based</a:t>
            </a:r>
            <a:r>
              <a:rPr lang="en-US" b="1" dirty="0"/>
              <a:t> procurement process: the MS Market system used by Microsoft Corporation.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lnSpcReduction="10000"/>
          </a:bodyPr>
          <a:lstStyle/>
          <a:p>
            <a:r>
              <a:rPr lang="en-US" sz="4200" b="1" dirty="0"/>
              <a:t>Event Notification </a:t>
            </a:r>
            <a:endParaRPr lang="en-US" sz="4200" dirty="0"/>
          </a:p>
          <a:p>
            <a:r>
              <a:rPr lang="en-US" dirty="0"/>
              <a:t>Most e-commerce applications are event-driven systems that respond to a multitude of events - from a new customer's first website access, to payment and delivery processes, and to innumerable customer relationship and supply chain management activities. </a:t>
            </a:r>
          </a:p>
          <a:p>
            <a:r>
              <a:rPr lang="en-US" dirty="0"/>
              <a:t>It notifies all stakeholders of all events that might affect their status in a transaction. </a:t>
            </a:r>
          </a:p>
          <a:p>
            <a:r>
              <a:rPr lang="en-US" dirty="0"/>
              <a:t>Event notification software works with the workflow management software to monitor all e­commerce processes and record all relevant events, including unexpected changes or problem situations.</a:t>
            </a:r>
          </a:p>
          <a:p>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dirty="0"/>
              <a:t>Then it works with user-profiling software to automatically notify all involved stakeholders of important transaction events using appropriate user-preferred methods of electronic messaging, such as e-mail, newsgroup, pager, and fax communications. </a:t>
            </a:r>
          </a:p>
          <a:p>
            <a:r>
              <a:rPr lang="en-US" dirty="0"/>
              <a:t>This includes notifying a company's management so they can monitor their employees' responsiveness to e-commerce events and customer and supplier feedback. </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r>
              <a:rPr lang="en-US" dirty="0"/>
              <a:t>e-Commerce systems rely on the resources of the Internet and many other information technologies to support every step of this process.</a:t>
            </a:r>
          </a:p>
          <a:p>
            <a:r>
              <a:rPr lang="en-US" dirty="0"/>
              <a:t>Many companies, large and small, are engaged in some form of e-commerce activities.</a:t>
            </a:r>
          </a:p>
          <a:p>
            <a:r>
              <a:rPr lang="en-US" dirty="0"/>
              <a:t> Therefore, developing an e-commerce capability has become an important option that should be considered by most businesses today.</a:t>
            </a:r>
          </a:p>
          <a:p>
            <a:endParaRPr lang="en-US" dirty="0"/>
          </a:p>
          <a:p>
            <a:pPr>
              <a:buNone/>
            </a:pPr>
            <a:r>
              <a:rPr lang="en-US" dirty="0"/>
              <a:t>	Read the Real World case on eBay Inc. on the next page.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dirty="0"/>
              <a:t>For example, when you purchase a product at a retail e-commerce website like Amazon.com, you automatically receive an e-mail record of your order. Then you may receive e-mail notifications of any change in product availability or shipment status, and finally, an e-mail message notifying you that your order has been shipped and is complete. </a:t>
            </a:r>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85000" lnSpcReduction="10000"/>
          </a:bodyPr>
          <a:lstStyle/>
          <a:p>
            <a:pPr>
              <a:buNone/>
            </a:pPr>
            <a:r>
              <a:rPr lang="en-US" sz="3900" b="1" dirty="0"/>
              <a:t>	Collaboration and Trading</a:t>
            </a:r>
            <a:endParaRPr lang="en-US" sz="3900" dirty="0"/>
          </a:p>
          <a:p>
            <a:r>
              <a:rPr lang="en-US" dirty="0"/>
              <a:t>This major category of e-commerce processes are those that support the vital collaboration arrangements and trading services needed by customers, suppliers, and other stakeholders to accomplish e-commerce transactions. </a:t>
            </a:r>
          </a:p>
          <a:p>
            <a:r>
              <a:rPr lang="en-US" dirty="0"/>
              <a:t>Earlier, we discussed how a customer-focused e-business uses tools such as e-mail, chat systems, and discussion groups to nurture online communities of interest among employees and customers to enhance customer service and build customer loyalty in e­commerce. </a:t>
            </a:r>
          </a:p>
          <a:p>
            <a:r>
              <a:rPr lang="en-US" dirty="0"/>
              <a:t>The essential collaboration among business trading partners in e-commerce may also be provided by Internet-based trading services. For example, B2B e-commerce Web portals provided by companies like </a:t>
            </a:r>
            <a:r>
              <a:rPr lang="en-US" dirty="0" err="1"/>
              <a:t>Ariba</a:t>
            </a:r>
            <a:r>
              <a:rPr lang="en-US" dirty="0"/>
              <a:t> and Commerce One support </a:t>
            </a:r>
          </a:p>
          <a:p>
            <a:pPr lvl="1"/>
            <a:r>
              <a:rPr lang="en-US" dirty="0"/>
              <a:t>matchmaking, </a:t>
            </a:r>
          </a:p>
          <a:p>
            <a:pPr lvl="1"/>
            <a:r>
              <a:rPr lang="en-US" dirty="0"/>
              <a:t>negotiation, and </a:t>
            </a:r>
          </a:p>
          <a:p>
            <a:pPr lvl="1"/>
            <a:r>
              <a:rPr lang="en-US" dirty="0"/>
              <a:t>mediation processes among business buyers and sellers.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dirty="0"/>
              <a:t>In addition, B2B e-commerce is heavily dependent on Internet-based trading platforms and portals that provide online exchange and auctions for e-business enterprises.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lnSpcReduction="10000"/>
          </a:bodyPr>
          <a:lstStyle/>
          <a:p>
            <a:pPr>
              <a:buNone/>
            </a:pPr>
            <a:r>
              <a:rPr lang="en-US" sz="3600" b="1" dirty="0"/>
              <a:t>	Electronic Payment Processes</a:t>
            </a:r>
            <a:endParaRPr lang="en-US" sz="3600" dirty="0"/>
          </a:p>
          <a:p>
            <a:r>
              <a:rPr lang="en-US" dirty="0"/>
              <a:t>Payment for the products and services purchased is an obvious and vital set of processes in electronic commerce transactions.</a:t>
            </a:r>
          </a:p>
          <a:p>
            <a:r>
              <a:rPr lang="en-US" dirty="0"/>
              <a:t>But payment processes are not simple, because of the </a:t>
            </a:r>
            <a:r>
              <a:rPr lang="en-US" i="1" dirty="0"/>
              <a:t>near-anonymous</a:t>
            </a:r>
            <a:r>
              <a:rPr lang="en-US" dirty="0"/>
              <a:t> electronic nature of transactions taking place between the networked computer systems of buyers and sellers, and the many security issues involved. </a:t>
            </a:r>
          </a:p>
          <a:p>
            <a:r>
              <a:rPr lang="en-US" dirty="0"/>
              <a:t>Electronic commerce payment processes are also complex because of the wide variety of debit and credit alternatives and financial institutions and intermediaries that may be part of the process. </a:t>
            </a:r>
          </a:p>
          <a:p>
            <a:r>
              <a:rPr lang="en-US" dirty="0"/>
              <a:t>Therefore, a variety of </a:t>
            </a:r>
            <a:r>
              <a:rPr lang="en-US" b="1" dirty="0"/>
              <a:t>electronic payment systems</a:t>
            </a:r>
            <a:r>
              <a:rPr lang="en-US" dirty="0"/>
              <a:t> have evolved over time.</a:t>
            </a:r>
          </a:p>
          <a:p>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lnSpcReduction="20000"/>
          </a:bodyPr>
          <a:lstStyle/>
          <a:p>
            <a:pPr>
              <a:buNone/>
            </a:pPr>
            <a:r>
              <a:rPr lang="en-US" sz="3900" b="1" dirty="0"/>
              <a:t>	Web Payment Processes</a:t>
            </a:r>
            <a:endParaRPr lang="en-US" sz="3900" dirty="0"/>
          </a:p>
          <a:p>
            <a:r>
              <a:rPr lang="en-US" dirty="0"/>
              <a:t>Most e-commerce systems on the Web involving businesses and consumers (B2C) depend on </a:t>
            </a:r>
            <a:r>
              <a:rPr lang="en-US" b="1" dirty="0"/>
              <a:t>credit card payment processes.</a:t>
            </a:r>
          </a:p>
          <a:p>
            <a:r>
              <a:rPr lang="en-US" dirty="0"/>
              <a:t>But many B2B e-commerce systems rely on more complex payment processes based on the use of </a:t>
            </a:r>
            <a:r>
              <a:rPr lang="en-US" b="1" dirty="0"/>
              <a:t>purchase orders</a:t>
            </a:r>
            <a:r>
              <a:rPr lang="en-US" dirty="0"/>
              <a:t>, as was illustrated in the previous figure. </a:t>
            </a:r>
          </a:p>
          <a:p>
            <a:r>
              <a:rPr lang="en-US" dirty="0"/>
              <a:t>However, both types of e-commerce typically use an electronic </a:t>
            </a:r>
            <a:r>
              <a:rPr lang="en-US" i="1" dirty="0"/>
              <a:t>shopping Cart</a:t>
            </a:r>
            <a:r>
              <a:rPr lang="en-US" dirty="0"/>
              <a:t> process, which enables customers to select products from website catalog displays and put them temporarily in a virtual shopping basket for later checkout and processing. </a:t>
            </a:r>
          </a:p>
          <a:p>
            <a:r>
              <a:rPr lang="en-US" dirty="0"/>
              <a:t>The next Figure illustrates and summarizes a B2C electronic payment system with several payment alternatives. </a:t>
            </a:r>
          </a:p>
          <a:p>
            <a:pPr>
              <a:buNone/>
            </a:pPr>
            <a:endParaRPr lang="en-US" dirty="0"/>
          </a:p>
          <a:p>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a:stretch>
            <a:fillRect/>
          </a:stretch>
        </p:blipFill>
        <p:spPr bwMode="auto">
          <a:xfrm>
            <a:off x="457200" y="1380172"/>
            <a:ext cx="8153399" cy="5249228"/>
          </a:xfrm>
          <a:prstGeom prst="rect">
            <a:avLst/>
          </a:prstGeom>
          <a:noFill/>
          <a:ln w="9525">
            <a:noFill/>
            <a:miter lim="800000"/>
            <a:headEnd/>
            <a:tailEnd/>
          </a:ln>
        </p:spPr>
      </p:pic>
      <p:sp>
        <p:nvSpPr>
          <p:cNvPr id="1026" name="Rectangle 2"/>
          <p:cNvSpPr>
            <a:spLocks noChangeArrowheads="1"/>
          </p:cNvSpPr>
          <p:nvPr/>
        </p:nvSpPr>
        <p:spPr bwMode="auto">
          <a:xfrm>
            <a:off x="0" y="228600"/>
            <a:ext cx="9131795" cy="40011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An ex</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amp</a:t>
            </a:r>
            <a:r>
              <a:rPr kumimoji="0" lang="en-US" sz="2000" b="1" i="0" u="none" strike="noStrike" cap="none" normalizeH="0" baseline="0" dirty="0">
                <a:ln>
                  <a:noFill/>
                </a:ln>
                <a:solidFill>
                  <a:srgbClr val="0C0C0C"/>
                </a:solidFill>
                <a:effectLst/>
                <a:latin typeface="Calibri" pitchFamily="34" charset="0"/>
                <a:ea typeface="Times New Roman" pitchFamily="18" charset="0"/>
                <a:cs typeface="Times New Roman" pitchFamily="18" charset="0"/>
              </a:rPr>
              <a:t>l</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e o</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f </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 sec</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u</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re e</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l</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e</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c</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t</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r</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o</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ni</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c </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p</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ayme</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n</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t sys</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t</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e</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m </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w</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ith m</a:t>
            </a:r>
            <a:r>
              <a:rPr kumimoji="0" lang="en-US" sz="2000" b="1" i="0" u="none" strike="noStrike" cap="none" normalizeH="0" baseline="0" dirty="0">
                <a:ln>
                  <a:noFill/>
                </a:ln>
                <a:solidFill>
                  <a:srgbClr val="6A6A6A"/>
                </a:solidFill>
                <a:effectLst/>
                <a:latin typeface="Calibri" pitchFamily="34" charset="0"/>
                <a:ea typeface="Times New Roman" pitchFamily="18" charset="0"/>
                <a:cs typeface="Times New Roman" pitchFamily="18" charset="0"/>
              </a:rPr>
              <a:t>a</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n</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y </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p</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ayme</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nt </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lt</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er</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n</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a</a:t>
            </a:r>
            <a:r>
              <a:rPr kumimoji="0" lang="en-US" sz="2000" b="1" i="0" u="none" strike="noStrike" cap="none" normalizeH="0" baseline="0" dirty="0">
                <a:ln>
                  <a:noFill/>
                </a:ln>
                <a:solidFill>
                  <a:srgbClr val="292929"/>
                </a:solidFill>
                <a:effectLst/>
                <a:latin typeface="Calibri" pitchFamily="34" charset="0"/>
                <a:ea typeface="Times New Roman" pitchFamily="18" charset="0"/>
                <a:cs typeface="Times New Roman" pitchFamily="18" charset="0"/>
              </a:rPr>
              <a:t>t</a:t>
            </a:r>
            <a:r>
              <a:rPr kumimoji="0" lang="en-US" sz="2000" b="1" i="0" u="none" strike="noStrike" cap="none" normalizeH="0" baseline="0" dirty="0">
                <a:ln>
                  <a:noFill/>
                </a:ln>
                <a:solidFill>
                  <a:srgbClr val="494949"/>
                </a:solidFill>
                <a:effectLst/>
                <a:latin typeface="Calibri" pitchFamily="34" charset="0"/>
                <a:ea typeface="Times New Roman" pitchFamily="18" charset="0"/>
                <a:cs typeface="Times New Roman" pitchFamily="18" charset="0"/>
              </a:rPr>
              <a:t>iv</a:t>
            </a:r>
            <a:r>
              <a:rPr kumimoji="0" lang="en-US" sz="2000" b="1" i="0" u="none" strike="noStrike" cap="none" normalizeH="0" baseline="0" dirty="0">
                <a:ln>
                  <a:noFill/>
                </a:ln>
                <a:solidFill>
                  <a:srgbClr val="6A6A6A"/>
                </a:solidFill>
                <a:effectLst/>
                <a:latin typeface="Calibri" pitchFamily="34" charset="0"/>
                <a:ea typeface="Times New Roman" pitchFamily="18" charset="0"/>
                <a:cs typeface="Times New Roman" pitchFamily="18" charset="0"/>
              </a:rPr>
              <a:t>es</a:t>
            </a:r>
            <a:r>
              <a:rPr kumimoji="0" lang="en-US" sz="1000" b="0" i="0" u="none" strike="noStrike" cap="none" normalizeH="0" baseline="0" dirty="0">
                <a:ln>
                  <a:noFill/>
                </a:ln>
                <a:solidFill>
                  <a:srgbClr val="6A6A6A"/>
                </a:solidFill>
                <a:effectLst/>
                <a:latin typeface="Calibri" pitchFamily="34" charset="0"/>
                <a:ea typeface="Times New Roman" pitchFamily="18" charset="0"/>
                <a:cs typeface="Times New Roman" pitchFamily="18" charset="0"/>
              </a:rPr>
              <a:t>. </a:t>
            </a:r>
            <a:endParaRPr kumimoji="0" lang="en-US" sz="1800" b="0" i="0" u="none" strike="noStrike" cap="none" normalizeH="0" baseline="0" dirty="0">
              <a:ln>
                <a:noFill/>
              </a:ln>
              <a:solidFill>
                <a:schemeClr val="tx1"/>
              </a:solidFill>
              <a:effectLst/>
              <a:latin typeface="Arial"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lnSpcReduction="20000"/>
          </a:bodyPr>
          <a:lstStyle/>
          <a:p>
            <a:pPr>
              <a:buNone/>
            </a:pPr>
            <a:r>
              <a:rPr lang="en-US" sz="3800" b="1" dirty="0"/>
              <a:t>	Electronic Funds Transfer</a:t>
            </a:r>
            <a:endParaRPr lang="en-US" sz="3800" dirty="0"/>
          </a:p>
          <a:p>
            <a:r>
              <a:rPr lang="en-US" dirty="0"/>
              <a:t>Electronic funds transfer (EFT) systems are a major form of electronic </a:t>
            </a:r>
            <a:r>
              <a:rPr lang="en-US"/>
              <a:t>payment systems </a:t>
            </a:r>
            <a:r>
              <a:rPr lang="en-US" dirty="0"/>
              <a:t>in banking and retailing industries.</a:t>
            </a:r>
          </a:p>
          <a:p>
            <a:r>
              <a:rPr lang="en-US" dirty="0"/>
              <a:t>EFT systems use a variety of information technologies to capture and process money and credit transfers between banks and businesses and their customers. </a:t>
            </a:r>
          </a:p>
          <a:p>
            <a:r>
              <a:rPr lang="en-US" dirty="0"/>
              <a:t>For example, banking networks support teller terminals at all bank offices and automated teller machines (ATMs) at locations throughout the world. </a:t>
            </a:r>
          </a:p>
          <a:p>
            <a:r>
              <a:rPr lang="en-US" dirty="0"/>
              <a:t>Banks, credit card companies, and other businesses may support pay-by-phone services. </a:t>
            </a:r>
          </a:p>
          <a:p>
            <a:r>
              <a:rPr lang="en-US" dirty="0"/>
              <a:t>In addition, most point-of-sale terminals in retail stores are net­worked to bank EFT systems. This makes it possible for you to use a credit card or debit card to instantly pay for gas, groceries, or other purchases at participating retail outlets.</a:t>
            </a:r>
          </a:p>
          <a:p>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pPr>
              <a:buNone/>
            </a:pPr>
            <a:r>
              <a:rPr lang="en-US" sz="3600" b="1" dirty="0"/>
              <a:t>	Secure Electronic Payments</a:t>
            </a:r>
            <a:endParaRPr lang="en-US" sz="3600" dirty="0"/>
          </a:p>
          <a:p>
            <a:r>
              <a:rPr lang="en-US" dirty="0"/>
              <a:t>When you make an online purchase on the Internet, your credit card information is vulnerable to interception by network sniffers, software that easily recognizes credit card number formats.</a:t>
            </a:r>
          </a:p>
          <a:p>
            <a:r>
              <a:rPr lang="en-US" dirty="0"/>
              <a:t> Several basic security measures are being used to solve this security problem: </a:t>
            </a:r>
          </a:p>
          <a:p>
            <a:pPr marL="914400" lvl="1" indent="-514350">
              <a:buFont typeface="+mj-lt"/>
              <a:buAutoNum type="arabicPeriod"/>
            </a:pPr>
            <a:r>
              <a:rPr lang="en-US" dirty="0"/>
              <a:t>encrypt (code and scramble) the data passing between the customer and merchant, </a:t>
            </a:r>
          </a:p>
          <a:p>
            <a:pPr marL="914400" lvl="1" indent="-514350">
              <a:buFont typeface="+mj-lt"/>
              <a:buAutoNum type="arabicPeriod"/>
            </a:pPr>
            <a:r>
              <a:rPr lang="en-US" dirty="0"/>
              <a:t>encrypt the data passing between the customer and the company au­thorizing the credit card transaction, or </a:t>
            </a:r>
          </a:p>
          <a:p>
            <a:pPr marL="914400" lvl="1" indent="-514350">
              <a:buFont typeface="+mj-lt"/>
              <a:buAutoNum type="arabicPeriod"/>
            </a:pPr>
            <a:r>
              <a:rPr lang="en-US" dirty="0"/>
              <a:t>take sensitive information offline. </a:t>
            </a:r>
          </a:p>
          <a:p>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dirty="0"/>
              <a:t>For example, many companies use the Secure Socket Layer (SSL) security method developed by Netscape Communications that automatically encrypts data passing between your Web browser and a merchant's server. </a:t>
            </a:r>
          </a:p>
          <a:p>
            <a:r>
              <a:rPr lang="en-US" dirty="0"/>
              <a:t>However, sensitive information is still vulnerable to misuse once it's decrypted (decoded and unscrambled) and stored on a merchant's server. </a:t>
            </a:r>
          </a:p>
          <a:p>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a:bodyPr>
          <a:lstStyle/>
          <a:p>
            <a:r>
              <a:rPr lang="en-US" dirty="0"/>
              <a:t>So a digital wallet payment system was developed.</a:t>
            </a:r>
          </a:p>
          <a:p>
            <a:r>
              <a:rPr lang="en-US" dirty="0"/>
              <a:t> In this method, you add security software add-on modules to your Web browser. That enables your browser to encrypt your credit card data in such a way that only the bank </a:t>
            </a:r>
            <a:r>
              <a:rPr lang="en-US"/>
              <a:t>that authorizes </a:t>
            </a:r>
            <a:r>
              <a:rPr lang="en-US" dirty="0"/>
              <a:t>credit card transactions for the merchant gets to see it. All the merchant is told is whether your credit card transaction is approved or not.</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85000" lnSpcReduction="20000"/>
          </a:bodyPr>
          <a:lstStyle/>
          <a:p>
            <a:pPr>
              <a:buNone/>
            </a:pPr>
            <a:r>
              <a:rPr lang="en-US" b="1" dirty="0"/>
              <a:t>	</a:t>
            </a:r>
            <a:r>
              <a:rPr lang="en-US" sz="4300" b="1" dirty="0"/>
              <a:t>The Scope of e-Commerce</a:t>
            </a:r>
            <a:endParaRPr lang="en-US" sz="4300" dirty="0"/>
          </a:p>
          <a:p>
            <a:r>
              <a:rPr lang="en-US" dirty="0"/>
              <a:t>The figure on the next slide illustrates the range of business processes involved in the marketing, buying, selling, and servicing of products and services in companies that engage in e-commerce</a:t>
            </a:r>
          </a:p>
          <a:p>
            <a:endParaRPr lang="en-US" dirty="0"/>
          </a:p>
          <a:p>
            <a:r>
              <a:rPr lang="en-US" dirty="0"/>
              <a:t>Companies involved in e-commerce as either buyers or sellers rely on Internet-based technologies, and e-commerce applications and services to accomplish </a:t>
            </a:r>
          </a:p>
          <a:p>
            <a:pPr lvl="1"/>
            <a:r>
              <a:rPr lang="en-US" dirty="0"/>
              <a:t>marketing, discovery, transaction processing, and product and customer service processes.</a:t>
            </a:r>
          </a:p>
          <a:p>
            <a:r>
              <a:rPr lang="en-US" dirty="0"/>
              <a:t>For example, electronic commerce can include</a:t>
            </a:r>
          </a:p>
          <a:p>
            <a:pPr lvl="1"/>
            <a:r>
              <a:rPr lang="en-US" dirty="0"/>
              <a:t> interactive marketing, </a:t>
            </a:r>
          </a:p>
          <a:p>
            <a:pPr lvl="1"/>
            <a:r>
              <a:rPr lang="en-US" dirty="0"/>
              <a:t>ordering, </a:t>
            </a:r>
          </a:p>
          <a:p>
            <a:pPr lvl="1"/>
            <a:r>
              <a:rPr lang="en-US" dirty="0"/>
              <a:t>payment, and </a:t>
            </a:r>
          </a:p>
          <a:p>
            <a:pPr lvl="1"/>
            <a:r>
              <a:rPr lang="en-US" dirty="0"/>
              <a:t>customer support processes </a:t>
            </a:r>
          </a:p>
          <a:p>
            <a:pPr>
              <a:buNone/>
            </a:pPr>
            <a:r>
              <a:rPr lang="en-US" dirty="0"/>
              <a:t>	at e-commerce catalog and auction sites on the World Wide Web.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lnSpcReduction="10000"/>
          </a:bodyPr>
          <a:lstStyle/>
          <a:p>
            <a:r>
              <a:rPr lang="en-US" dirty="0"/>
              <a:t>The Secure Electronic Transaction, or SET, standard for electronic payment security extends this digital wallet approach. In this method, software encrypts a digital envelope of digital certificates specifying the payment details for each transaction.</a:t>
            </a:r>
          </a:p>
          <a:p>
            <a:r>
              <a:rPr lang="en-US" dirty="0"/>
              <a:t>SET has been agreed to by VISA, MasterCard, IBM, Microsoft, Netscape, and most other industry players. </a:t>
            </a:r>
          </a:p>
          <a:p>
            <a:r>
              <a:rPr lang="en-US" dirty="0"/>
              <a:t>Therefore, a system like SET may become the standard for secure electronic payments on the Internet. </a:t>
            </a:r>
          </a:p>
          <a:p>
            <a:r>
              <a:rPr lang="en-US" dirty="0"/>
              <a:t>However, SET has been stalled by the reluctance of companies to incur its increased hardware, software, and cost requirements [].</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381000" y="990600"/>
            <a:ext cx="7917413" cy="3048000"/>
          </a:xfrm>
          <a:prstGeom prst="rect">
            <a:avLst/>
          </a:prstGeom>
          <a:noFill/>
          <a:ln w="9525">
            <a:noFill/>
            <a:miter lim="800000"/>
            <a:headEnd/>
            <a:tailEnd/>
          </a:ln>
          <a:effectLst/>
        </p:spPr>
      </p:pic>
      <p:sp>
        <p:nvSpPr>
          <p:cNvPr id="3" name="TextBox 2"/>
          <p:cNvSpPr txBox="1"/>
          <p:nvPr/>
        </p:nvSpPr>
        <p:spPr>
          <a:xfrm>
            <a:off x="228600" y="4648200"/>
            <a:ext cx="8610600" cy="830997"/>
          </a:xfrm>
          <a:prstGeom prst="rect">
            <a:avLst/>
          </a:prstGeom>
          <a:noFill/>
        </p:spPr>
        <p:txBody>
          <a:bodyPr wrap="square" rtlCol="0">
            <a:spAutoFit/>
          </a:bodyPr>
          <a:lstStyle/>
          <a:p>
            <a:r>
              <a:rPr lang="en-US" sz="2400" b="1" dirty="0"/>
              <a:t>E-commerce involves accomplishing a range of business processes to support the electronic buying and selling of goods and services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r>
              <a:rPr lang="en-US" dirty="0"/>
              <a:t>But e-commerce also includes e-business processes such as </a:t>
            </a:r>
          </a:p>
          <a:p>
            <a:pPr lvl="1"/>
            <a:r>
              <a:rPr lang="en-US" dirty="0"/>
              <a:t>extranet access of inventory databases by customers and suppliers (transaction processing), </a:t>
            </a:r>
          </a:p>
          <a:p>
            <a:pPr lvl="1"/>
            <a:r>
              <a:rPr lang="en-US" dirty="0"/>
              <a:t>intranet access of customer relationship management systems by sales and customer service reps (service and support), </a:t>
            </a:r>
          </a:p>
          <a:p>
            <a:pPr lvl="1"/>
            <a:r>
              <a:rPr lang="en-US" dirty="0"/>
              <a:t>and customer collaboration in product development via e-mail exchanges and Internet news groups (marketing/discovery). </a:t>
            </a:r>
          </a:p>
          <a:p>
            <a:r>
              <a:rPr lang="en-US" b="1" dirty="0"/>
              <a:t> </a:t>
            </a:r>
            <a:endParaRPr lang="en-US"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0"/>
            <a:ext cx="9144000" cy="6858000"/>
          </a:xfrm>
        </p:spPr>
        <p:txBody>
          <a:bodyPr>
            <a:normAutofit fontScale="92500" lnSpcReduction="20000"/>
          </a:bodyPr>
          <a:lstStyle/>
          <a:p>
            <a:pPr>
              <a:buNone/>
            </a:pPr>
            <a:r>
              <a:rPr lang="en-US" b="1" dirty="0"/>
              <a:t>	e-Commerce Technologies</a:t>
            </a:r>
            <a:endParaRPr lang="en-US" dirty="0"/>
          </a:p>
          <a:p>
            <a:r>
              <a:rPr lang="en-US" dirty="0"/>
              <a:t>What technologies are necessary for electronic commerce? The short answer is that most information technologies and Internet technologies are involved in electronic commerce systems. </a:t>
            </a:r>
          </a:p>
          <a:p>
            <a:r>
              <a:rPr lang="en-US" dirty="0"/>
              <a:t>A more specific answer is illustrated in the figure on the next slide, which is an example of the technology resources required by many e­commerce systems. </a:t>
            </a:r>
          </a:p>
          <a:p>
            <a:r>
              <a:rPr lang="en-US" dirty="0"/>
              <a:t>Web browser suits, HTML Web page editors, Interne t and intranet servers and network management software, TCP/IP Internet networking products, network security firewalls, etc.</a:t>
            </a:r>
          </a:p>
          <a:p>
            <a:r>
              <a:rPr lang="en-US" dirty="0"/>
              <a:t>The figure illustrates some of the hardware, software, data and network components used by Free Markets Inc. to provide B2B online auction e­commerce services.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a:blip r:embed="rId2" cstate="print"/>
          <a:srcRect/>
          <a:stretch>
            <a:fillRect/>
          </a:stretch>
        </p:blipFill>
        <p:spPr bwMode="auto">
          <a:xfrm>
            <a:off x="1828800" y="220027"/>
            <a:ext cx="5279390" cy="6417945"/>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9144000" cy="6477000"/>
          </a:xfrm>
        </p:spPr>
        <p:txBody>
          <a:bodyPr>
            <a:normAutofit/>
          </a:bodyPr>
          <a:lstStyle/>
          <a:p>
            <a:pPr>
              <a:buNone/>
            </a:pPr>
            <a:r>
              <a:rPr lang="en-US" sz="4000" b="1" dirty="0"/>
              <a:t>	Categories of e-Commerce</a:t>
            </a:r>
            <a:endParaRPr lang="en-US" sz="4000" dirty="0"/>
          </a:p>
          <a:p>
            <a:r>
              <a:rPr lang="en-US" dirty="0"/>
              <a:t>Many companies today are participating in or sponsoring three basic categories of electronic commerce applications: </a:t>
            </a:r>
          </a:p>
          <a:p>
            <a:pPr marL="914400" lvl="1" indent="-514350">
              <a:buFont typeface="+mj-lt"/>
              <a:buAutoNum type="arabicPeriod"/>
            </a:pPr>
            <a:r>
              <a:rPr lang="en-US" dirty="0"/>
              <a:t>business-to-consumer, </a:t>
            </a:r>
          </a:p>
          <a:p>
            <a:pPr marL="914400" lvl="1" indent="-514350">
              <a:buFont typeface="+mj-lt"/>
              <a:buAutoNum type="arabicPeriod"/>
            </a:pPr>
            <a:r>
              <a:rPr lang="en-US" dirty="0"/>
              <a:t>business-to-business, and </a:t>
            </a:r>
          </a:p>
          <a:p>
            <a:pPr marL="914400" lvl="1" indent="-514350">
              <a:buFont typeface="+mj-lt"/>
              <a:buAutoNum type="arabicPeriod"/>
            </a:pPr>
            <a:r>
              <a:rPr lang="en-US" dirty="0"/>
              <a:t>consumer-to-consumer </a:t>
            </a:r>
          </a:p>
          <a:p>
            <a:pPr marL="514350" indent="-514350">
              <a:buNone/>
            </a:pPr>
            <a:r>
              <a:rPr lang="en-US" dirty="0"/>
              <a:t>	e-commerce. </a:t>
            </a:r>
          </a:p>
          <a:p>
            <a:pPr marL="514350" indent="-514350">
              <a:buNone/>
            </a:pPr>
            <a:r>
              <a:rPr lang="en-US" dirty="0"/>
              <a:t>	Note: We will not explicitly cover </a:t>
            </a:r>
            <a:r>
              <a:rPr lang="en-US" err="1"/>
              <a:t>business</a:t>
            </a:r>
            <a:r>
              <a:rPr lang="en-US"/>
              <a:t>­ -to-government </a:t>
            </a:r>
            <a:r>
              <a:rPr lang="en-US" dirty="0"/>
              <a:t>(B2G) and e-government applications in this text. However, many e-commerce concepts apply to such applications.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805</TotalTime>
  <Words>2759</Words>
  <Application>Microsoft Office PowerPoint</Application>
  <PresentationFormat>On-screen Show (4:3)</PresentationFormat>
  <Paragraphs>181</Paragraphs>
  <Slides>40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40</vt:i4>
      </vt:variant>
    </vt:vector>
  </HeadingPairs>
  <TitlesOfParts>
    <vt:vector size="43" baseType="lpstr">
      <vt:lpstr>Arial</vt:lpstr>
      <vt:lpstr>Calibri</vt:lpstr>
      <vt:lpstr>Office Theme</vt:lpstr>
      <vt:lpstr>ELECTRONIC COMMERCE FUNDAMANTALS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 COMMERCE FUNDAMANTALS</dc:title>
  <dc:creator>Computer Science Dept</dc:creator>
  <cp:lastModifiedBy>K A PABBI</cp:lastModifiedBy>
  <cp:revision>10</cp:revision>
  <dcterms:created xsi:type="dcterms:W3CDTF">2010-03-28T10:04:34Z</dcterms:created>
  <dcterms:modified xsi:type="dcterms:W3CDTF">2023-07-10T19:40:57Z</dcterms:modified>
</cp:coreProperties>
</file>

<file path=docProps/thumbnail.jpeg>
</file>